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95" r:id="rId6"/>
    <p:sldId id="325" r:id="rId7"/>
    <p:sldId id="299" r:id="rId8"/>
    <p:sldId id="298" r:id="rId9"/>
    <p:sldId id="300" r:id="rId10"/>
    <p:sldId id="301" r:id="rId11"/>
    <p:sldId id="310" r:id="rId12"/>
    <p:sldId id="323" r:id="rId13"/>
    <p:sldId id="308" r:id="rId14"/>
    <p:sldId id="313" r:id="rId15"/>
    <p:sldId id="314" r:id="rId16"/>
    <p:sldId id="321" r:id="rId17"/>
    <p:sldId id="311" r:id="rId18"/>
    <p:sldId id="312" r:id="rId19"/>
    <p:sldId id="317" r:id="rId20"/>
    <p:sldId id="327" r:id="rId21"/>
    <p:sldId id="316" r:id="rId22"/>
    <p:sldId id="320" r:id="rId23"/>
    <p:sldId id="318" r:id="rId24"/>
    <p:sldId id="297" r:id="rId25"/>
    <p:sldId id="324" r:id="rId26"/>
    <p:sldId id="296" r:id="rId27"/>
    <p:sldId id="328" r:id="rId28"/>
    <p:sldId id="302" r:id="rId29"/>
    <p:sldId id="303" r:id="rId30"/>
    <p:sldId id="307" r:id="rId31"/>
    <p:sldId id="329" r:id="rId32"/>
    <p:sldId id="26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AE3"/>
    <a:srgbClr val="000000"/>
    <a:srgbClr val="EFD5B2"/>
    <a:srgbClr val="6BC0FF"/>
    <a:srgbClr val="4785B8"/>
    <a:srgbClr val="396E9A"/>
    <a:srgbClr val="174366"/>
    <a:srgbClr val="4B5C75"/>
    <a:srgbClr val="0F518E"/>
    <a:srgbClr val="56C6F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C8102-1EA9-50B3-1756-339EED1ED0BC}" v="33" dt="2023-06-14T12:18:31.097"/>
    <p1510:client id="{1C4CB1E3-F46C-A21C-8CE4-1399AA5E4F07}" v="40" dt="2023-06-14T12:09:46.840"/>
    <p1510:client id="{4F4CF634-5BC9-93AE-30BF-6C5E1B63900A}" v="2" dt="2023-06-14T12:00:01.773"/>
    <p1510:client id="{604BF841-ACFA-420A-971D-8BF9600D139D}" v="2" dt="2023-06-15T02:12:28.762"/>
    <p1510:client id="{7AD61E45-7762-E04E-F552-9019587C4139}" v="2" dt="2023-06-14T12:26:42.625"/>
    <p1510:client id="{B07BECC2-46B2-47BE-A1FE-6C1E06A673D5}" v="95" dt="2023-06-14T11:32:08.229"/>
    <p1510:client id="{DFDB76EF-AD7A-5FC6-F015-D81526D73644}" v="51" dt="2023-06-14T11:54:44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1284816" y="2194534"/>
            <a:ext cx="733286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5400" spc="-300">
                <a:solidFill>
                  <a:schemeClr val="accent6"/>
                </a:solidFill>
                <a:cs typeface="Arial"/>
              </a:rPr>
              <a:t>Google </a:t>
            </a:r>
            <a:r>
              <a:rPr lang="ko-KR" altLang="en-US" sz="5400" spc="-300" err="1">
                <a:solidFill>
                  <a:schemeClr val="accent6"/>
                </a:solidFill>
                <a:cs typeface="Arial"/>
              </a:rPr>
              <a:t>Merchandise</a:t>
            </a:r>
            <a:r>
              <a:rPr lang="ko-KR" altLang="en-US" sz="5400" spc="-300">
                <a:solidFill>
                  <a:schemeClr val="accent6"/>
                </a:solidFill>
                <a:cs typeface="Arial"/>
              </a:rPr>
              <a:t> </a:t>
            </a:r>
            <a:r>
              <a:rPr lang="ko-KR" altLang="en-US" sz="5400" spc="-300" err="1">
                <a:solidFill>
                  <a:schemeClr val="accent6"/>
                </a:solidFill>
                <a:cs typeface="Arial"/>
              </a:rPr>
              <a:t>store</a:t>
            </a:r>
            <a:r>
              <a:rPr lang="ko-KR" altLang="en-US" sz="5400" spc="-300">
                <a:solidFill>
                  <a:schemeClr val="accent6"/>
                </a:solidFill>
                <a:cs typeface="Arial"/>
              </a:rPr>
              <a:t> </a:t>
            </a:r>
          </a:p>
          <a:p>
            <a:r>
              <a:rPr lang="ko-KR" altLang="en-US" sz="5400" spc="-300">
                <a:solidFill>
                  <a:schemeClr val="accent6"/>
                </a:solidFill>
                <a:cs typeface="Arial"/>
              </a:rPr>
              <a:t>GA4 </a:t>
            </a:r>
            <a:r>
              <a:rPr lang="ko-KR" altLang="en-US" sz="5400" spc="-300" err="1">
                <a:solidFill>
                  <a:schemeClr val="accent6"/>
                </a:solidFill>
                <a:cs typeface="Arial"/>
              </a:rPr>
              <a:t>Analysis</a:t>
            </a:r>
            <a:r>
              <a:rPr lang="ko-KR" altLang="en-US" sz="5400" spc="-300">
                <a:solidFill>
                  <a:schemeClr val="accent6"/>
                </a:solidFill>
                <a:cs typeface="Arial"/>
              </a:rPr>
              <a:t>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1284816" y="1671314"/>
            <a:ext cx="26760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spc="600" err="1">
                <a:solidFill>
                  <a:schemeClr val="accent6"/>
                </a:solidFill>
                <a:cs typeface="Arial"/>
              </a:rPr>
              <a:t>정보분석</a:t>
            </a:r>
            <a:endParaRPr lang="en-US" altLang="ko-KR" sz="2800" spc="600">
              <a:solidFill>
                <a:schemeClr val="accent6"/>
              </a:solidFill>
              <a:cs typeface="Arial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255769" y="6657283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F7EDB9-FD22-D9BF-1705-4C1FD2789ED4}"/>
              </a:ext>
            </a:extLst>
          </p:cNvPr>
          <p:cNvSpPr txBox="1"/>
          <p:nvPr/>
        </p:nvSpPr>
        <p:spPr>
          <a:xfrm>
            <a:off x="10315973" y="4274812"/>
            <a:ext cx="1636541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spc="600">
                <a:solidFill>
                  <a:schemeClr val="accent6"/>
                </a:solidFill>
                <a:cs typeface="Arial"/>
              </a:rPr>
              <a:t>3</a:t>
            </a:r>
            <a:r>
              <a:rPr lang="ko-KR" altLang="en-US" sz="2400" spc="600">
                <a:solidFill>
                  <a:schemeClr val="accent6"/>
                </a:solidFill>
                <a:cs typeface="Arial"/>
              </a:rPr>
              <a:t>팀</a:t>
            </a:r>
            <a:endParaRPr lang="en-US" altLang="ko-KR" sz="2400" spc="600">
              <a:solidFill>
                <a:schemeClr val="accent6"/>
              </a:solidFill>
              <a:cs typeface="Arial"/>
            </a:endParaRPr>
          </a:p>
          <a:p>
            <a:r>
              <a:rPr lang="ko-KR" altLang="en-US" sz="1600" spc="600" err="1">
                <a:solidFill>
                  <a:schemeClr val="accent6"/>
                </a:solidFill>
                <a:cs typeface="Arial"/>
              </a:rPr>
              <a:t>최세원</a:t>
            </a:r>
            <a:endParaRPr lang="en-US" altLang="ko-KR" sz="1600" spc="600">
              <a:solidFill>
                <a:schemeClr val="accent6"/>
              </a:solidFill>
              <a:cs typeface="Arial"/>
            </a:endParaRPr>
          </a:p>
          <a:p>
            <a:r>
              <a:rPr lang="ko-KR" altLang="en-US" sz="1600" spc="600">
                <a:solidFill>
                  <a:schemeClr val="accent6"/>
                </a:solidFill>
                <a:cs typeface="Arial"/>
              </a:rPr>
              <a:t>송주호</a:t>
            </a:r>
            <a:endParaRPr lang="en-US" altLang="ko-KR" sz="1600" spc="600">
              <a:solidFill>
                <a:schemeClr val="accent6"/>
              </a:solidFill>
              <a:cs typeface="Arial"/>
            </a:endParaRPr>
          </a:p>
          <a:p>
            <a:r>
              <a:rPr lang="ko-KR" altLang="en-US" sz="1600" spc="600" err="1">
                <a:solidFill>
                  <a:schemeClr val="accent6"/>
                </a:solidFill>
                <a:cs typeface="Arial"/>
              </a:rPr>
              <a:t>양유석</a:t>
            </a:r>
            <a:endParaRPr lang="en-US" altLang="ko-KR" sz="1600" spc="600">
              <a:solidFill>
                <a:schemeClr val="accent6"/>
              </a:solidFill>
              <a:cs typeface="Arial"/>
            </a:endParaRPr>
          </a:p>
          <a:p>
            <a:r>
              <a:rPr lang="ko-KR" altLang="en-US" sz="1600" spc="600" err="1">
                <a:solidFill>
                  <a:schemeClr val="accent6"/>
                </a:solidFill>
                <a:cs typeface="Arial"/>
              </a:rPr>
              <a:t>현기호</a:t>
            </a:r>
            <a:endParaRPr lang="en-US" altLang="ko-KR" sz="1600" spc="600">
              <a:solidFill>
                <a:schemeClr val="accent6"/>
              </a:solidFill>
              <a:cs typeface="Arial"/>
            </a:endParaRPr>
          </a:p>
          <a:p>
            <a:r>
              <a:rPr lang="ko-KR" altLang="en-US" sz="1600" spc="600" err="1">
                <a:solidFill>
                  <a:schemeClr val="accent6"/>
                </a:solidFill>
                <a:cs typeface="Arial"/>
              </a:rPr>
              <a:t>권한비</a:t>
            </a:r>
            <a:endParaRPr lang="en-US" altLang="ko-KR" sz="1600" spc="600">
              <a:solidFill>
                <a:schemeClr val="accent6"/>
              </a:solidFill>
              <a:cs typeface="Arial"/>
            </a:endParaRPr>
          </a:p>
          <a:p>
            <a:r>
              <a:rPr lang="ko-KR" altLang="en-US" sz="1600" spc="600" err="1">
                <a:solidFill>
                  <a:schemeClr val="accent6"/>
                </a:solidFill>
                <a:cs typeface="Arial"/>
              </a:rPr>
              <a:t>토시유키</a:t>
            </a:r>
            <a:endParaRPr lang="en-US" altLang="ko-KR" sz="1600" spc="600">
              <a:solidFill>
                <a:schemeClr val="accent6"/>
              </a:solidFill>
              <a:cs typeface="Arial"/>
            </a:endParaRPr>
          </a:p>
          <a:p>
            <a:r>
              <a:rPr lang="ko-KR" altLang="en-US" sz="1600" spc="600" err="1">
                <a:solidFill>
                  <a:schemeClr val="accent6"/>
                </a:solidFill>
                <a:cs typeface="Arial"/>
              </a:rPr>
              <a:t>사르도르혼</a:t>
            </a:r>
            <a:endParaRPr lang="en-US" altLang="ko-KR" sz="1600" spc="600">
              <a:solidFill>
                <a:schemeClr val="accent6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386516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ko-KR" sz="2000" spc="-300">
                  <a:solidFill>
                    <a:srgbClr val="000000"/>
                  </a:solidFill>
                </a:rPr>
                <a:t>매출 증대를 위해 사이트의 판매율 파악 </a:t>
              </a:r>
              <a:endParaRPr lang="ko-KR" altLang="ko-KR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en-US" altLang="ko-KR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Arial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7">
            <a:extLst>
              <a:ext uri="{FF2B5EF4-FFF2-40B4-BE49-F238E27FC236}">
                <a16:creationId xmlns:a16="http://schemas.microsoft.com/office/drawing/2014/main" id="{696277C7-E053-F6F5-E2E4-448510B8F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0" t="29352" r="32708" b="32996"/>
          <a:stretch/>
        </p:blipFill>
        <p:spPr>
          <a:xfrm>
            <a:off x="4361167" y="2656270"/>
            <a:ext cx="6892413" cy="3746835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7AF58CA-B8EA-C8A2-975B-06C4BE7BD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9" t="27704" r="39373" b="35356"/>
          <a:stretch/>
        </p:blipFill>
        <p:spPr>
          <a:xfrm>
            <a:off x="1207688" y="1510391"/>
            <a:ext cx="6306958" cy="3837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0A0D3B-14DE-1EF9-114E-2F1DC2417A4D}"/>
              </a:ext>
            </a:extLst>
          </p:cNvPr>
          <p:cNvSpPr txBox="1"/>
          <p:nvPr/>
        </p:nvSpPr>
        <p:spPr>
          <a:xfrm>
            <a:off x="9790791" y="848678"/>
            <a:ext cx="24972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47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386516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ko-KR" sz="2000" spc="-300">
                  <a:solidFill>
                    <a:srgbClr val="000000"/>
                  </a:solidFill>
                </a:rPr>
                <a:t>매출 증대를 위해 사이트의 판매율 파악 </a:t>
              </a:r>
              <a:endParaRPr lang="ko-KR" altLang="ko-KR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Arial"/>
                </a:rPr>
                <a:t>1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289DA2A2-A8C4-7F47-D0B3-C6639B6EA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01" t="17521" r="6164" b="8905"/>
          <a:stretch/>
        </p:blipFill>
        <p:spPr>
          <a:xfrm>
            <a:off x="779929" y="1074546"/>
            <a:ext cx="7932276" cy="5181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D22888-B2BE-AB1D-38DE-FB69527050FE}"/>
              </a:ext>
            </a:extLst>
          </p:cNvPr>
          <p:cNvSpPr/>
          <p:nvPr/>
        </p:nvSpPr>
        <p:spPr>
          <a:xfrm>
            <a:off x="1065753" y="3166821"/>
            <a:ext cx="7384676" cy="99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57FE5F-10A4-2BCC-2919-6B5ACAAE01CB}"/>
              </a:ext>
            </a:extLst>
          </p:cNvPr>
          <p:cNvSpPr/>
          <p:nvPr/>
        </p:nvSpPr>
        <p:spPr>
          <a:xfrm>
            <a:off x="1065753" y="4411579"/>
            <a:ext cx="7429499" cy="352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8A92C-7DE3-CC97-BB3F-955CFD4908D1}"/>
              </a:ext>
            </a:extLst>
          </p:cNvPr>
          <p:cNvSpPr txBox="1"/>
          <p:nvPr/>
        </p:nvSpPr>
        <p:spPr>
          <a:xfrm>
            <a:off x="8831734" y="3510147"/>
            <a:ext cx="2863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cs typeface="Arial"/>
              </a:rPr>
              <a:t>Pixel</a:t>
            </a:r>
            <a:r>
              <a:rPr lang="ko-KR" altLang="en-US">
                <a:cs typeface="Arial"/>
              </a:rPr>
              <a:t> </a:t>
            </a:r>
            <a:r>
              <a:rPr lang="ko-KR" altLang="en-US" err="1">
                <a:cs typeface="Arial"/>
              </a:rPr>
              <a:t>Superfan과</a:t>
            </a:r>
            <a:r>
              <a:rPr lang="ko-KR" altLang="en-US">
                <a:cs typeface="Arial"/>
              </a:rPr>
              <a:t> 관련된 상품 판매량이 높음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5BEF9-4DF2-66AA-570C-DAF45F522E97}"/>
              </a:ext>
            </a:extLst>
          </p:cNvPr>
          <p:cNvSpPr txBox="1"/>
          <p:nvPr/>
        </p:nvSpPr>
        <p:spPr>
          <a:xfrm>
            <a:off x="10098395" y="838781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64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386516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ko-KR" sz="2000" spc="-300">
                  <a:solidFill>
                    <a:srgbClr val="000000"/>
                  </a:solidFill>
                </a:rPr>
                <a:t>매출 증대를 위해 사이트의 판매율 파악 </a:t>
              </a:r>
              <a:endParaRPr lang="ko-KR" altLang="ko-KR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en-US" altLang="ko-KR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Arial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38A92C-7DE3-CC97-BB3F-955CFD4908D1}"/>
              </a:ext>
            </a:extLst>
          </p:cNvPr>
          <p:cNvSpPr txBox="1"/>
          <p:nvPr/>
        </p:nvSpPr>
        <p:spPr>
          <a:xfrm>
            <a:off x="568699" y="1075764"/>
            <a:ext cx="4160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Pixel</a:t>
            </a:r>
            <a:r>
              <a:rPr lang="ko-KR" altLang="en-US" sz="3600" b="1" spc="-15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600" b="1" spc="-15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Superfan이란</a:t>
            </a:r>
            <a:r>
              <a:rPr lang="ko-KR" altLang="en-US" sz="3600" b="1" spc="-15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587673-9C48-7C74-53A6-3FABCACAA760}"/>
              </a:ext>
            </a:extLst>
          </p:cNvPr>
          <p:cNvSpPr txBox="1"/>
          <p:nvPr/>
        </p:nvSpPr>
        <p:spPr>
          <a:xfrm>
            <a:off x="344580" y="1848969"/>
            <a:ext cx="1150585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spc="-150">
                <a:ea typeface="+mn-lt"/>
                <a:cs typeface="+mn-lt"/>
              </a:rPr>
              <a:t>구글에서 관리하는 미국거주자를 위한 VIP 커뮤니티로</a:t>
            </a:r>
            <a:endParaRPr lang="ko-KR" altLang="en-US" sz="2400" spc="-150">
              <a:solidFill>
                <a:srgbClr val="333F50"/>
              </a:solidFill>
              <a:latin typeface="나눔스퀘어 ExtraBold"/>
              <a:ea typeface="나눔스퀘어 Light"/>
              <a:cs typeface="+mn-lt"/>
            </a:endParaRPr>
          </a:p>
          <a:p>
            <a:r>
              <a:rPr lang="ko-KR" altLang="en-US" sz="2400" spc="-150">
                <a:ea typeface="+mn-lt"/>
                <a:cs typeface="+mn-lt"/>
              </a:rPr>
              <a:t>구글에서 만든 스마트 기기 브랜드인 </a:t>
            </a:r>
            <a:r>
              <a:rPr lang="ko-KR" altLang="en-US" sz="2400" spc="-150" err="1">
                <a:ea typeface="+mn-lt"/>
                <a:cs typeface="+mn-lt"/>
              </a:rPr>
              <a:t>Pixel과</a:t>
            </a:r>
            <a:r>
              <a:rPr lang="ko-KR" altLang="en-US" sz="2400" spc="-150">
                <a:ea typeface="+mn-lt"/>
                <a:cs typeface="+mn-lt"/>
              </a:rPr>
              <a:t> 관련된 </a:t>
            </a:r>
          </a:p>
          <a:p>
            <a:r>
              <a:rPr lang="ko-KR" altLang="en-US" sz="2400" spc="-150">
                <a:ea typeface="+mn-lt"/>
                <a:cs typeface="+mn-lt"/>
              </a:rPr>
              <a:t>대면이벤트나 </a:t>
            </a:r>
            <a:r>
              <a:rPr lang="ko-KR" altLang="en-US" sz="2400" spc="-150">
                <a:ea typeface="나눔스퀘어 Light"/>
                <a:cs typeface="+mn-lt"/>
              </a:rPr>
              <a:t>프로모션</a:t>
            </a:r>
            <a:r>
              <a:rPr lang="ko-KR" altLang="en-US" sz="2400" spc="-15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ko-KR" altLang="en-US" sz="2400" spc="-150" err="1">
                <a:solidFill>
                  <a:srgbClr val="000000"/>
                </a:solidFill>
                <a:latin typeface="Arial"/>
                <a:cs typeface="Arial"/>
              </a:rPr>
              <a:t>제품및</a:t>
            </a:r>
            <a:r>
              <a:rPr lang="ko-KR" altLang="en-US" sz="2400" spc="-150">
                <a:solidFill>
                  <a:srgbClr val="000000"/>
                </a:solidFill>
                <a:latin typeface="Arial"/>
                <a:cs typeface="Arial"/>
              </a:rPr>
              <a:t> 엔지니어링 팀의 </a:t>
            </a:r>
            <a:endParaRPr lang="ko-KR" sz="12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ko-KR" altLang="en-US" sz="2400" spc="-150">
                <a:solidFill>
                  <a:srgbClr val="000000"/>
                </a:solidFill>
                <a:latin typeface="Arial"/>
                <a:cs typeface="Arial"/>
              </a:rPr>
              <a:t>기술지원 등의 혜택을 얻을 수 있는 커뮤니티</a:t>
            </a:r>
            <a:endParaRPr lang="ko-KR" sz="1200">
              <a:cs typeface="Arial"/>
            </a:endParaRPr>
          </a:p>
        </p:txBody>
      </p:sp>
      <p:pic>
        <p:nvPicPr>
          <p:cNvPr id="9" name="그림 9" descr="텍스트, 잭, 전자제품이(가) 표시된 사진&#10;&#10;자동 생성된 설명">
            <a:extLst>
              <a:ext uri="{FF2B5EF4-FFF2-40B4-BE49-F238E27FC236}">
                <a16:creationId xmlns:a16="http://schemas.microsoft.com/office/drawing/2014/main" id="{EE8C8607-274E-7161-ACA9-FDF539F88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" t="35741" r="-1393" b="18482"/>
          <a:stretch/>
        </p:blipFill>
        <p:spPr>
          <a:xfrm>
            <a:off x="589430" y="3712185"/>
            <a:ext cx="11024309" cy="27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3865161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sz="2000" spc="-300">
                  <a:solidFill>
                    <a:srgbClr val="000000"/>
                  </a:solidFill>
                </a:rPr>
                <a:t>매출 증대를 위해 사이트의 판매율 파악 </a:t>
              </a:r>
              <a:endParaRPr lang="ko-KR" altLang="en-US" sz="2000" spc="-300">
                <a:solidFill>
                  <a:srgbClr val="000000"/>
                </a:solidFill>
              </a:endParaRPr>
            </a:p>
            <a:p>
              <a:endParaRPr lang="ko-KR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en-US" altLang="ko-KR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Arial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D324E65A-E1CB-95B4-6354-971268DF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76" y="1500379"/>
            <a:ext cx="6340288" cy="5089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D78D44-786E-46B4-1ED2-C97ABEFC567F}"/>
              </a:ext>
            </a:extLst>
          </p:cNvPr>
          <p:cNvSpPr txBox="1"/>
          <p:nvPr/>
        </p:nvSpPr>
        <p:spPr>
          <a:xfrm>
            <a:off x="7152154" y="1862977"/>
            <a:ext cx="50370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+mn-lt"/>
                <a:cs typeface="+mn-lt"/>
              </a:rPr>
              <a:t>Superfan</a:t>
            </a:r>
            <a:r>
              <a:rPr lang="ko-KR" altLang="en-US">
                <a:ea typeface="+mn-lt"/>
                <a:cs typeface="+mn-lt"/>
              </a:rPr>
              <a:t> 멤버가 추천인</a:t>
            </a:r>
            <a:r>
              <a:rPr lang="ko-KR">
                <a:ea typeface="+mn-lt"/>
                <a:cs typeface="+mn-lt"/>
              </a:rPr>
              <a:t> 중 한 명이 </a:t>
            </a:r>
            <a:r>
              <a:rPr lang="ko-KR" err="1">
                <a:ea typeface="+mn-lt"/>
                <a:cs typeface="+mn-lt"/>
              </a:rPr>
              <a:t>Pixel을</a:t>
            </a:r>
            <a:r>
              <a:rPr lang="ko-KR" altLang="en-US">
                <a:ea typeface="+mn-lt"/>
                <a:cs typeface="+mn-lt"/>
              </a:rPr>
              <a:t> </a:t>
            </a:r>
            <a:endParaRPr lang="ko-KR" altLang="en-US">
              <a:ea typeface="나눔스퀘어 Light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처음 구매하면 100달러 </a:t>
            </a:r>
            <a:r>
              <a:rPr lang="ko-KR" err="1">
                <a:ea typeface="+mn-lt"/>
                <a:cs typeface="+mn-lt"/>
              </a:rPr>
              <a:t>크레딧을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받고</a:t>
            </a:r>
            <a:r>
              <a:rPr lang="ko-KR">
                <a:ea typeface="+mn-lt"/>
                <a:cs typeface="+mn-lt"/>
              </a:rPr>
              <a:t> 한정판 모자, 물병, 핀을 받게 되는 프로모션을 진행함.</a:t>
            </a:r>
            <a:endParaRPr lang="ko-KR" alt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B3DE5-63F8-E33F-22AC-07B509F01BD7}"/>
              </a:ext>
            </a:extLst>
          </p:cNvPr>
          <p:cNvSpPr txBox="1"/>
          <p:nvPr/>
        </p:nvSpPr>
        <p:spPr>
          <a:xfrm>
            <a:off x="7140948" y="6210859"/>
            <a:ext cx="5037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한정판 제품들은 </a:t>
            </a:r>
            <a:r>
              <a:rPr lang="ko-KR" altLang="en-US" err="1">
                <a:cs typeface="Arial"/>
              </a:rPr>
              <a:t>google</a:t>
            </a:r>
            <a:r>
              <a:rPr lang="ko-KR" altLang="en-US">
                <a:cs typeface="Arial"/>
              </a:rPr>
              <a:t> </a:t>
            </a:r>
            <a:r>
              <a:rPr lang="ko-KR" altLang="en-US" err="1">
                <a:cs typeface="Arial"/>
              </a:rPr>
              <a:t>merch</a:t>
            </a:r>
            <a:r>
              <a:rPr lang="ko-KR" altLang="en-US">
                <a:cs typeface="Arial"/>
              </a:rPr>
              <a:t> </a:t>
            </a:r>
            <a:r>
              <a:rPr lang="ko-KR" altLang="en-US" err="1">
                <a:cs typeface="Arial"/>
              </a:rPr>
              <a:t>shop의</a:t>
            </a:r>
            <a:r>
              <a:rPr lang="ko-KR" altLang="en-US">
                <a:cs typeface="Arial"/>
              </a:rPr>
              <a:t> 제품들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440A144C-3F56-B4BE-062A-A29BFA8E6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312" y="3319734"/>
            <a:ext cx="4894729" cy="26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386516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ko-KR" sz="2000" spc="-300">
                  <a:solidFill>
                    <a:srgbClr val="000000"/>
                  </a:solidFill>
                </a:rPr>
                <a:t>매출 증대를 위해 사이트의 판매율 파악 </a:t>
              </a:r>
              <a:endParaRPr lang="ko-KR" altLang="ko-KR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Arial"/>
                </a:rPr>
                <a:t>1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5D6C69A-49B9-F22D-FD7B-E0F22C42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6" y="1669979"/>
            <a:ext cx="11573436" cy="180354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4E2DB77-17F4-BC24-C5CB-2A7695AF3D6E}"/>
              </a:ext>
            </a:extLst>
          </p:cNvPr>
          <p:cNvCxnSpPr/>
          <p:nvPr/>
        </p:nvCxnSpPr>
        <p:spPr>
          <a:xfrm flipV="1">
            <a:off x="4294094" y="2698377"/>
            <a:ext cx="2707341" cy="15688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7DC6D4-B686-3DAD-818F-C422F71FF1C1}"/>
              </a:ext>
            </a:extLst>
          </p:cNvPr>
          <p:cNvSpPr txBox="1"/>
          <p:nvPr/>
        </p:nvSpPr>
        <p:spPr>
          <a:xfrm>
            <a:off x="6950447" y="2199154"/>
            <a:ext cx="3866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안드로이드 </a:t>
            </a:r>
            <a:r>
              <a:rPr lang="ko-KR" altLang="en-US" err="1">
                <a:cs typeface="Arial"/>
              </a:rPr>
              <a:t>Gmail</a:t>
            </a:r>
            <a:r>
              <a:rPr lang="ko-KR" altLang="en-US">
                <a:cs typeface="Arial"/>
              </a:rPr>
              <a:t> 앱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673CA-0A49-7011-BCAD-40448E7549A8}"/>
              </a:ext>
            </a:extLst>
          </p:cNvPr>
          <p:cNvSpPr txBox="1"/>
          <p:nvPr/>
        </p:nvSpPr>
        <p:spPr>
          <a:xfrm>
            <a:off x="344580" y="3821204"/>
            <a:ext cx="1150585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spc="-150">
                <a:cs typeface="Arial"/>
              </a:rPr>
              <a:t>또한 해당 프로모션 링크를 </a:t>
            </a:r>
            <a:r>
              <a:rPr lang="ko-KR" altLang="en-US" sz="2400" spc="-150" err="1">
                <a:cs typeface="Arial"/>
              </a:rPr>
              <a:t>Gmail로</a:t>
            </a:r>
            <a:r>
              <a:rPr lang="ko-KR" altLang="en-US" sz="2400" spc="-150">
                <a:cs typeface="Arial"/>
              </a:rPr>
              <a:t> 함.</a:t>
            </a:r>
          </a:p>
          <a:p>
            <a:r>
              <a:rPr lang="ko-KR" altLang="en-US" sz="2400" spc="-150">
                <a:cs typeface="Arial"/>
              </a:rPr>
              <a:t>이를 증명하기 위해 해당 카테고리에 들어오는 연결을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15BD3-8A79-E544-506D-16E0E87F7A27}"/>
              </a:ext>
            </a:extLst>
          </p:cNvPr>
          <p:cNvSpPr txBox="1"/>
          <p:nvPr/>
        </p:nvSpPr>
        <p:spPr>
          <a:xfrm>
            <a:off x="308721" y="4874557"/>
            <a:ext cx="1150585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spc="-150" err="1">
                <a:cs typeface="Arial"/>
              </a:rPr>
              <a:t>이와같이</a:t>
            </a:r>
            <a:r>
              <a:rPr lang="ko-KR" altLang="en-US" sz="2400" spc="-150">
                <a:cs typeface="Arial"/>
              </a:rPr>
              <a:t> 프로모션 행사를 통해 새로운 이용자 획득과</a:t>
            </a:r>
          </a:p>
          <a:p>
            <a:r>
              <a:rPr lang="ko-KR" altLang="en-US" sz="2400" spc="-150">
                <a:cs typeface="Arial"/>
              </a:rPr>
              <a:t>수익창출을 유도할 수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D52B0-C412-7A7C-4040-69FE5A05A4FE}"/>
              </a:ext>
            </a:extLst>
          </p:cNvPr>
          <p:cNvSpPr txBox="1"/>
          <p:nvPr/>
        </p:nvSpPr>
        <p:spPr>
          <a:xfrm>
            <a:off x="10098395" y="848678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34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386516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ko-KR" sz="2000" spc="-300">
                  <a:solidFill>
                    <a:srgbClr val="000000"/>
                  </a:solidFill>
                </a:rPr>
                <a:t>매출 증대를 위해 사이트의 판매율 파악 </a:t>
              </a:r>
              <a:endParaRPr lang="ko-KR" altLang="ko-KR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Arial"/>
                </a:rPr>
                <a:t>1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6306446-994A-AA87-A6FD-EEAFAC77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" y="1115107"/>
            <a:ext cx="6073421" cy="2646475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4C2DE79A-2303-26EE-1548-7D8F2B62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906" y="4116995"/>
            <a:ext cx="6248398" cy="2460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4DB38-0FA5-D0D0-3ACC-3132071AF78B}"/>
              </a:ext>
            </a:extLst>
          </p:cNvPr>
          <p:cNvSpPr txBox="1"/>
          <p:nvPr/>
        </p:nvSpPr>
        <p:spPr>
          <a:xfrm>
            <a:off x="10098395" y="848678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9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386516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ko-KR" sz="2000" spc="-300">
                  <a:solidFill>
                    <a:srgbClr val="000000"/>
                  </a:solidFill>
                </a:rPr>
                <a:t>매출 증대를 위해 사이트의 판매율 파악 </a:t>
              </a:r>
              <a:endParaRPr lang="ko-KR" altLang="ko-KR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Arial"/>
                </a:rPr>
                <a:t>1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74C220B0-8F6D-053B-DA10-AE3A4811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3" y="3571722"/>
            <a:ext cx="6490447" cy="3282508"/>
          </a:xfrm>
          <a:prstGeom prst="rect">
            <a:avLst/>
          </a:prstGeom>
        </p:spPr>
      </p:pic>
      <p:pic>
        <p:nvPicPr>
          <p:cNvPr id="5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11AA55F3-B5A5-1DAB-0F55-5C8300A4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0" y="1178594"/>
            <a:ext cx="5719482" cy="2562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8757C8-E28D-3FEC-A159-E9EC726582B1}"/>
              </a:ext>
            </a:extLst>
          </p:cNvPr>
          <p:cNvSpPr txBox="1"/>
          <p:nvPr/>
        </p:nvSpPr>
        <p:spPr>
          <a:xfrm>
            <a:off x="10098395" y="848678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8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A838D8-AC7A-1595-BB38-DD7EDDEB0A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1843072" y="2001885"/>
            <a:ext cx="8505855" cy="2130561"/>
            <a:chOff x="972468" y="423632"/>
            <a:chExt cx="8505855" cy="21305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4975530" y="423632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2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972468" y="1230754"/>
              <a:ext cx="8505855" cy="132343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000" b="1" spc="-300">
                  <a:solidFill>
                    <a:schemeClr val="bg1"/>
                  </a:solidFill>
                  <a:cs typeface="Arial"/>
                </a:rPr>
                <a:t> 메인 홈페이지의 상단 노출 효과 검증 및</a:t>
              </a:r>
              <a:endParaRPr lang="en-US" altLang="ko-KR" sz="4000" b="1" spc="-30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ko-KR" altLang="en-US" sz="4000" b="1" spc="-300">
                  <a:solidFill>
                    <a:schemeClr val="bg1"/>
                  </a:solidFill>
                  <a:cs typeface="Arial"/>
                </a:rPr>
                <a:t> 최적화  방안 도출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DC9434-72C6-91C8-0BE9-790A94A460D6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3302D77-8C67-8E0F-3D2C-98A996718D14}"/>
              </a:ext>
            </a:extLst>
          </p:cNvPr>
          <p:cNvCxnSpPr>
            <a:cxnSpLocks/>
          </p:cNvCxnSpPr>
          <p:nvPr/>
        </p:nvCxnSpPr>
        <p:spPr>
          <a:xfrm>
            <a:off x="255769" y="6657283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00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555152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cs typeface="Arial"/>
                </a:rPr>
                <a:t> 메인 홈페이지의 상단 노출 효과 검증 및 최적화  방안 도출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Arial"/>
                </a:rPr>
                <a:t>2</a:t>
              </a:r>
              <a:endParaRPr lang="en-US" altLang="ko-KR" sz="4800" b="1">
                <a:solidFill>
                  <a:schemeClr val="bg1">
                    <a:lumMod val="85000"/>
                  </a:schemeClr>
                </a:solidFill>
                <a:cs typeface="Arial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AAB3CF6-43D9-8A4D-C6C6-D2D208A5C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33" y="1436259"/>
            <a:ext cx="9243940" cy="4944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7EFB7-4467-306B-6876-4F0D4537D68B}"/>
              </a:ext>
            </a:extLst>
          </p:cNvPr>
          <p:cNvSpPr txBox="1"/>
          <p:nvPr/>
        </p:nvSpPr>
        <p:spPr>
          <a:xfrm>
            <a:off x="9562207" y="-2387"/>
            <a:ext cx="27852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endParaRPr lang="ko-KR" altLang="en-US" sz="1200" spc="-150">
              <a:latin typeface="나눔스퀘어 ExtraBold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C21DC-A6BC-718D-D1C2-8A798081FAD3}"/>
              </a:ext>
            </a:extLst>
          </p:cNvPr>
          <p:cNvSpPr txBox="1"/>
          <p:nvPr/>
        </p:nvSpPr>
        <p:spPr>
          <a:xfrm>
            <a:off x="10098395" y="848678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0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555152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cs typeface="Arial"/>
                </a:rPr>
                <a:t> 메인 홈페이지의 상단 노출 효과 검증 및 최적화  방안 도출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3028690-32A9-0386-0DA5-AD5DF3A9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3" y="2052983"/>
            <a:ext cx="6849035" cy="3200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E73B45-754A-2B50-A325-79118349F73C}"/>
              </a:ext>
            </a:extLst>
          </p:cNvPr>
          <p:cNvSpPr txBox="1"/>
          <p:nvPr/>
        </p:nvSpPr>
        <p:spPr>
          <a:xfrm>
            <a:off x="2124634" y="1685364"/>
            <a:ext cx="36755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지속적으로 메인에 떠 있었던 상품</a:t>
            </a:r>
          </a:p>
        </p:txBody>
      </p:sp>
    </p:spTree>
    <p:extLst>
      <p:ext uri="{BB962C8B-B14F-4D97-AF65-F5344CB8AC3E}">
        <p14:creationId xmlns:p14="http://schemas.microsoft.com/office/powerpoint/2010/main" val="21877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1871453" y="869240"/>
            <a:ext cx="290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>
                <a:solidFill>
                  <a:schemeClr val="tx1">
                    <a:lumMod val="65000"/>
                    <a:lumOff val="35000"/>
                  </a:schemeClr>
                </a:solidFill>
              </a:rPr>
              <a:t>목차  </a:t>
            </a: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</a:rPr>
              <a:t>Table of Contents</a:t>
            </a:r>
            <a:endParaRPr lang="ko-KR" altLang="en-US" sz="2400" spc="-1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1871453" y="2239636"/>
            <a:ext cx="4445817" cy="707886"/>
            <a:chOff x="939800" y="1442839"/>
            <a:chExt cx="444581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604445"/>
              <a:ext cx="386516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cs typeface="Arial"/>
                </a:rPr>
                <a:t>매출 증대를 위해 사이트의 판매율 파악 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1871453" y="3532966"/>
            <a:ext cx="6100116" cy="707886"/>
            <a:chOff x="939800" y="1442839"/>
            <a:chExt cx="6100116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94549"/>
              <a:ext cx="551946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cs typeface="Arial"/>
                </a:rPr>
                <a:t> 메인 홈페이지의 상단 노출 효과 검증 및 최적화  방안 도출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1871453" y="4826296"/>
            <a:ext cx="7036269" cy="707886"/>
            <a:chOff x="939800" y="1442839"/>
            <a:chExt cx="7036269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40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634133"/>
              <a:ext cx="6455613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ea typeface="+mn-lt"/>
                  <a:cs typeface="+mn-lt"/>
                </a:rPr>
                <a:t>데이터 오류 파악과  데이터 수집을 위한 문제 해결과 개선  방안 제시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>
            <a:cxnSpLocks/>
          </p:cNvCxnSpPr>
          <p:nvPr/>
        </p:nvCxnSpPr>
        <p:spPr>
          <a:xfrm flipV="1">
            <a:off x="776177" y="6607834"/>
            <a:ext cx="10829227" cy="5878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3BA470-F371-793D-AD8C-0F4E96A455CB}"/>
              </a:ext>
            </a:extLst>
          </p:cNvPr>
          <p:cNvCxnSpPr>
            <a:cxnSpLocks/>
          </p:cNvCxnSpPr>
          <p:nvPr/>
        </p:nvCxnSpPr>
        <p:spPr>
          <a:xfrm flipV="1">
            <a:off x="776176" y="215390"/>
            <a:ext cx="10829227" cy="5878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555152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cs typeface="Arial"/>
                </a:rPr>
                <a:t> 메인 홈페이지의 상단 노출 효과 검증 및 최적화  방안 도출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4800" b="1">
                  <a:solidFill>
                    <a:schemeClr val="bg1">
                      <a:lumMod val="85000"/>
                    </a:schemeClr>
                  </a:solidFill>
                  <a:cs typeface="Arial"/>
                </a:rPr>
                <a:t>2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FBE25F2-7C6B-1349-DB1E-4BE76E19E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05" y="5024321"/>
            <a:ext cx="8184776" cy="1623405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EE70254-B6DB-26AA-5C10-1B4B4EDE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16" y="1648649"/>
            <a:ext cx="8229599" cy="2341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D1FC1-EF85-4937-BCC2-BF866B533F1F}"/>
              </a:ext>
            </a:extLst>
          </p:cNvPr>
          <p:cNvSpPr txBox="1"/>
          <p:nvPr/>
        </p:nvSpPr>
        <p:spPr>
          <a:xfrm>
            <a:off x="4034117" y="4706470"/>
            <a:ext cx="36755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cs typeface="Arial"/>
              </a:rPr>
              <a:t>메인을</a:t>
            </a:r>
            <a:r>
              <a:rPr lang="ko-KR" altLang="en-US">
                <a:cs typeface="Arial"/>
              </a:rPr>
              <a:t> 통해서 들어가서 본 조회수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3E69B-C9A3-FB74-3ACE-DD98929D9AD6}"/>
              </a:ext>
            </a:extLst>
          </p:cNvPr>
          <p:cNvSpPr txBox="1"/>
          <p:nvPr/>
        </p:nvSpPr>
        <p:spPr>
          <a:xfrm>
            <a:off x="528917" y="1192305"/>
            <a:ext cx="36755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총 조회수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51C83-7F67-29C8-A85C-B497711AA02E}"/>
              </a:ext>
            </a:extLst>
          </p:cNvPr>
          <p:cNvSpPr txBox="1"/>
          <p:nvPr/>
        </p:nvSpPr>
        <p:spPr>
          <a:xfrm>
            <a:off x="10098395" y="848678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555152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cs typeface="Arial"/>
                </a:rPr>
                <a:t> 메인 홈페이지의 상단 노출 효과 검증 및 최적화  방안 도출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4800" b="1">
                  <a:solidFill>
                    <a:schemeClr val="bg1">
                      <a:lumMod val="85000"/>
                    </a:schemeClr>
                  </a:solidFill>
                  <a:cs typeface="Arial"/>
                </a:rPr>
                <a:t>2</a:t>
              </a:r>
              <a:endParaRPr lang="en-US" altLang="ko-KR" sz="4800" b="1">
                <a:solidFill>
                  <a:schemeClr val="bg1">
                    <a:lumMod val="85000"/>
                  </a:schemeClr>
                </a:solidFill>
                <a:cs typeface="Arial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21" descr="웹사이트이(가) 표시된 사진&#10;&#10;자동 생성된 설명">
            <a:extLst>
              <a:ext uri="{FF2B5EF4-FFF2-40B4-BE49-F238E27FC236}">
                <a16:creationId xmlns:a16="http://schemas.microsoft.com/office/drawing/2014/main" id="{BBBFFE06-0B9C-79F6-0BD4-84B279FC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7" y="1224154"/>
            <a:ext cx="3637721" cy="3228040"/>
          </a:xfrm>
          <a:prstGeom prst="rect">
            <a:avLst/>
          </a:prstGeom>
        </p:spPr>
      </p:pic>
      <p:pic>
        <p:nvPicPr>
          <p:cNvPr id="22" name="그림 22" descr="웹사이트이(가) 표시된 사진&#10;&#10;자동 생성된 설명">
            <a:extLst>
              <a:ext uri="{FF2B5EF4-FFF2-40B4-BE49-F238E27FC236}">
                <a16:creationId xmlns:a16="http://schemas.microsoft.com/office/drawing/2014/main" id="{EC4ED329-A2EC-DBA1-DB20-43AB1FE2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661" y="3520209"/>
            <a:ext cx="4355547" cy="3230015"/>
          </a:xfrm>
          <a:prstGeom prst="rect">
            <a:avLst/>
          </a:prstGeom>
        </p:spPr>
      </p:pic>
      <p:pic>
        <p:nvPicPr>
          <p:cNvPr id="23" name="그림 23" descr="웹사이트이(가) 표시된 사진&#10;&#10;자동 생성된 설명">
            <a:extLst>
              <a:ext uri="{FF2B5EF4-FFF2-40B4-BE49-F238E27FC236}">
                <a16:creationId xmlns:a16="http://schemas.microsoft.com/office/drawing/2014/main" id="{4A7F3F76-9970-57E0-21F6-F515B213E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53" y="3800695"/>
            <a:ext cx="5857460" cy="2948509"/>
          </a:xfrm>
          <a:prstGeom prst="rect">
            <a:avLst/>
          </a:prstGeom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36C15E07-D7B4-7FD6-3834-F41EFCE2E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099" y="1071749"/>
            <a:ext cx="5691808" cy="39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555152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cs typeface="Arial"/>
                </a:rPr>
                <a:t> 메인 홈페이지의 상단 노출 효과 검증 및 최적화  방안 도출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4800" b="1">
                  <a:solidFill>
                    <a:schemeClr val="bg1">
                      <a:lumMod val="85000"/>
                    </a:schemeClr>
                  </a:solidFill>
                  <a:cs typeface="Arial"/>
                </a:rPr>
                <a:t>2</a:t>
              </a:r>
              <a:endParaRPr lang="en-US" altLang="ko-KR" sz="4800" b="1">
                <a:solidFill>
                  <a:schemeClr val="bg1">
                    <a:lumMod val="85000"/>
                  </a:schemeClr>
                </a:solidFill>
                <a:cs typeface="Arial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E0898D3-F7E8-7AC8-8464-D65EAC6A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463" y="1147482"/>
            <a:ext cx="2317898" cy="5638801"/>
          </a:xfrm>
          <a:prstGeom prst="rect">
            <a:avLst/>
          </a:prstGeom>
        </p:spPr>
      </p:pic>
      <p:pic>
        <p:nvPicPr>
          <p:cNvPr id="6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44D64C4F-238E-14D0-B3A6-21A552C4A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3" y="1543147"/>
            <a:ext cx="4401669" cy="5161236"/>
          </a:xfrm>
          <a:prstGeom prst="rect">
            <a:avLst/>
          </a:prstGeom>
        </p:spPr>
      </p:pic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9BCB0D0-4FB7-50C4-90EC-58A2565B4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" y="1461723"/>
            <a:ext cx="4885764" cy="50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679912" y="1359444"/>
            <a:ext cx="1168400" cy="875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089612" y="1359444"/>
            <a:ext cx="9459520" cy="875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938933" y="1526001"/>
            <a:ext cx="64663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207172" y="1606260"/>
            <a:ext cx="832643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spc="-150">
                <a:solidFill>
                  <a:schemeClr val="bg1"/>
                </a:solidFill>
                <a:latin typeface="+mj-ea"/>
                <a:ea typeface="+mj-ea"/>
              </a:rPr>
              <a:t>세일항목이나 행사내용을 </a:t>
            </a:r>
            <a:r>
              <a:rPr lang="ko-KR" altLang="en-US" sz="2000" b="1" spc="-150" err="1">
                <a:solidFill>
                  <a:schemeClr val="bg1"/>
                </a:solidFill>
                <a:latin typeface="+mj-ea"/>
                <a:ea typeface="+mj-ea"/>
              </a:rPr>
              <a:t>메인화면에</a:t>
            </a:r>
            <a:r>
              <a:rPr lang="ko-KR" altLang="en-US" sz="2000" b="1" spc="-150">
                <a:solidFill>
                  <a:schemeClr val="bg1"/>
                </a:solidFill>
                <a:latin typeface="+mj-ea"/>
                <a:ea typeface="+mj-ea"/>
              </a:rPr>
              <a:t> 배치하여 </a:t>
            </a:r>
            <a:r>
              <a:rPr lang="ko-KR" altLang="en-US" sz="2000" b="1" spc="-150" err="1">
                <a:solidFill>
                  <a:schemeClr val="bg1"/>
                </a:solidFill>
                <a:latin typeface="+mj-ea"/>
                <a:ea typeface="+mj-ea"/>
              </a:rPr>
              <a:t>메인화면을</a:t>
            </a:r>
            <a:r>
              <a:rPr lang="ko-KR" altLang="en-US" sz="2000" b="1" spc="-150">
                <a:solidFill>
                  <a:schemeClr val="bg1"/>
                </a:solidFill>
                <a:latin typeface="+mj-ea"/>
                <a:ea typeface="+mj-ea"/>
              </a:rPr>
              <a:t> 효율적으로 사용</a:t>
            </a:r>
            <a:endParaRPr lang="ko-KR" sz="20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679912" y="2460241"/>
            <a:ext cx="1168400" cy="875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089612" y="2471127"/>
            <a:ext cx="9459520" cy="875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928785" y="2625162"/>
            <a:ext cx="65751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178473" y="2705421"/>
            <a:ext cx="9289723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b="1" spc="-150">
                <a:solidFill>
                  <a:schemeClr val="bg1"/>
                </a:solidFill>
                <a:latin typeface="+mj-ea"/>
                <a:ea typeface="+mj-ea"/>
              </a:rPr>
              <a:t>타임세일을 진행하거나 시즌별로 세트상품을 만들어 할인하는 등 사용자들의 구입 유도</a:t>
            </a:r>
            <a:endParaRPr lang="ko-KR" sz="200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681891" y="3523433"/>
            <a:ext cx="1168400" cy="8757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069820" y="3523433"/>
            <a:ext cx="9459520" cy="8757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936702" y="3687364"/>
            <a:ext cx="65751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0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198265" y="3767623"/>
            <a:ext cx="755847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출석이벤트나 주말할인 등으로 주말에도 로그인 및 홈페이지 유입 유도</a:t>
            </a:r>
            <a:endParaRPr lang="ko-KR" sz="20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5551520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sz="2000" spc="-300">
                  <a:cs typeface="Arial"/>
                </a:rPr>
                <a:t> 메인 홈페이지의 상단 노출 효과 검증 및 최적화  방안 도출</a:t>
              </a:r>
            </a:p>
            <a:p>
              <a:endParaRPr lang="ko-KR" altLang="en-US" sz="2000" spc="-300"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Arial"/>
                </a:rPr>
                <a:t>2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A0457F-16AF-7F4A-3D07-EF0CE614EF1A}"/>
              </a:ext>
            </a:extLst>
          </p:cNvPr>
          <p:cNvSpPr/>
          <p:nvPr/>
        </p:nvSpPr>
        <p:spPr>
          <a:xfrm>
            <a:off x="672984" y="4621900"/>
            <a:ext cx="1168400" cy="875767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EFA0A4-85B0-4CAE-5DB4-D2BE7667D01E}"/>
              </a:ext>
            </a:extLst>
          </p:cNvPr>
          <p:cNvSpPr/>
          <p:nvPr/>
        </p:nvSpPr>
        <p:spPr>
          <a:xfrm>
            <a:off x="2050027" y="4621900"/>
            <a:ext cx="9459520" cy="875767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14D6A9-6FE3-89E8-8F9F-D6E7E79F7A08}"/>
              </a:ext>
            </a:extLst>
          </p:cNvPr>
          <p:cNvSpPr txBox="1"/>
          <p:nvPr/>
        </p:nvSpPr>
        <p:spPr>
          <a:xfrm>
            <a:off x="927794" y="4785831"/>
            <a:ext cx="65751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30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13A6D6-F8DB-7ADA-68E0-24316465E4B3}"/>
              </a:ext>
            </a:extLst>
          </p:cNvPr>
          <p:cNvSpPr txBox="1"/>
          <p:nvPr/>
        </p:nvSpPr>
        <p:spPr>
          <a:xfrm>
            <a:off x="2168576" y="4866090"/>
            <a:ext cx="551946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나눔스퀘어 ExtraBold"/>
              </a:rPr>
              <a:t>랜덤박스나 프로모션 등을 통해 상품수익 상승도모</a:t>
            </a:r>
            <a:endParaRPr lang="ko-KR" sz="200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C2D81-69A6-41BF-B956-B662D71D50BC}"/>
              </a:ext>
            </a:extLst>
          </p:cNvPr>
          <p:cNvSpPr/>
          <p:nvPr/>
        </p:nvSpPr>
        <p:spPr>
          <a:xfrm>
            <a:off x="692776" y="5719377"/>
            <a:ext cx="1168400" cy="875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3B3F26-1DBA-BB9B-EC8C-E8145FBC8A05}"/>
              </a:ext>
            </a:extLst>
          </p:cNvPr>
          <p:cNvSpPr/>
          <p:nvPr/>
        </p:nvSpPr>
        <p:spPr>
          <a:xfrm>
            <a:off x="2069819" y="5730263"/>
            <a:ext cx="9459520" cy="875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6605F6-2427-458B-AED4-572AA8D32CFE}"/>
              </a:ext>
            </a:extLst>
          </p:cNvPr>
          <p:cNvSpPr txBox="1"/>
          <p:nvPr/>
        </p:nvSpPr>
        <p:spPr>
          <a:xfrm>
            <a:off x="931753" y="5884298"/>
            <a:ext cx="66840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30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9B40D-39C6-608D-1847-B67B1D0BACA0}"/>
              </a:ext>
            </a:extLst>
          </p:cNvPr>
          <p:cNvSpPr txBox="1"/>
          <p:nvPr/>
        </p:nvSpPr>
        <p:spPr>
          <a:xfrm>
            <a:off x="2188368" y="5974453"/>
            <a:ext cx="715452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나눔스퀘어 ExtraBold"/>
                <a:cs typeface="Arial"/>
              </a:rPr>
              <a:t>상품 세부사항 구체화를 통해 사용자들에게 상품에 대한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30818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A838D8-AC7A-1595-BB38-DD7EDDEB0A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2369659" y="2001885"/>
            <a:ext cx="7452681" cy="2092378"/>
            <a:chOff x="1499055" y="423632"/>
            <a:chExt cx="7452681" cy="20923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4975530" y="423632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3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499055" y="1192571"/>
              <a:ext cx="7452681" cy="132343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4000" b="1" spc="-300">
                  <a:solidFill>
                    <a:schemeClr val="bg1"/>
                  </a:solidFill>
                  <a:ea typeface="+mn-lt"/>
                  <a:cs typeface="+mn-lt"/>
                </a:rPr>
                <a:t>데이터 오류 파악과  데이터 수집을 </a:t>
              </a:r>
              <a:endParaRPr lang="en-US" altLang="ko-KR" sz="4000" b="1" spc="-300">
                <a:solidFill>
                  <a:schemeClr val="bg1"/>
                </a:solidFill>
                <a:ea typeface="+mn-lt"/>
                <a:cs typeface="+mn-lt"/>
              </a:endParaRPr>
            </a:p>
            <a:p>
              <a:r>
                <a:rPr lang="ko-KR" altLang="en-US" sz="4000" b="1" spc="-300">
                  <a:solidFill>
                    <a:schemeClr val="bg1"/>
                  </a:solidFill>
                  <a:ea typeface="+mn-lt"/>
                  <a:cs typeface="+mn-lt"/>
                </a:rPr>
                <a:t>위한 문제 해결과 개선  방안 제시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412D45-8187-B800-64AC-A242D41E32D8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32EB37-E8FE-DD3D-AF50-4255E1AB7A21}"/>
              </a:ext>
            </a:extLst>
          </p:cNvPr>
          <p:cNvCxnSpPr>
            <a:cxnSpLocks/>
          </p:cNvCxnSpPr>
          <p:nvPr/>
        </p:nvCxnSpPr>
        <p:spPr>
          <a:xfrm>
            <a:off x="255769" y="6657283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6455613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ea typeface="+mn-lt"/>
                  <a:cs typeface="+mn-lt"/>
                </a:rPr>
                <a:t>데이터 오류 파악과  데이터 수집을 위한 문제 해결과 개선  방안 제시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4800" b="1">
                  <a:solidFill>
                    <a:schemeClr val="bg1">
                      <a:lumMod val="85000"/>
                    </a:schemeClr>
                  </a:solidFill>
                  <a:cs typeface="Arial"/>
                </a:rPr>
                <a:t>3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8FCB353-F45C-7428-CD8D-7800859E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9" y="2073394"/>
            <a:ext cx="9937667" cy="348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E2AACB-5186-D840-DC29-3C0684781A1B}"/>
              </a:ext>
            </a:extLst>
          </p:cNvPr>
          <p:cNvSpPr txBox="1"/>
          <p:nvPr/>
        </p:nvSpPr>
        <p:spPr>
          <a:xfrm>
            <a:off x="1122219" y="1687556"/>
            <a:ext cx="181171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spc="-150">
                <a:cs typeface="Arial"/>
              </a:rPr>
              <a:t>상품에 대한 </a:t>
            </a:r>
            <a:r>
              <a:rPr lang="en-US" altLang="ko-KR" sz="1600" spc="-150">
                <a:cs typeface="Arial"/>
              </a:rPr>
              <a:t>(not  set)</a:t>
            </a:r>
            <a:endParaRPr lang="ko-KR" altLang="ko-KR" sz="1600" spc="-15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00701-2B25-08FA-B9DB-F18E1B3AECFB}"/>
              </a:ext>
            </a:extLst>
          </p:cNvPr>
          <p:cNvSpPr txBox="1"/>
          <p:nvPr/>
        </p:nvSpPr>
        <p:spPr>
          <a:xfrm>
            <a:off x="10088499" y="838781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2022년08월22일~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4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6455613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ea typeface="+mn-lt"/>
                  <a:cs typeface="+mn-lt"/>
                </a:rPr>
                <a:t>데이터 오류 파악과  데이터 수집을 위한 문제 해결과 개선  방안 제시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6">
            <a:extLst>
              <a:ext uri="{FF2B5EF4-FFF2-40B4-BE49-F238E27FC236}">
                <a16:creationId xmlns:a16="http://schemas.microsoft.com/office/drawing/2014/main" id="{EB701335-93A1-98CF-356B-BC257D9A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2" y="2845734"/>
            <a:ext cx="10534197" cy="2055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4B9368-1F0A-6808-98C8-865E491C7EFF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Arial"/>
              </a:rPr>
              <a:t>3</a:t>
            </a:r>
            <a:endParaRPr lang="en-US" altLang="ko-KR" sz="4800" b="1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914094-B9B2-3C78-33FD-9DD4A2D13F1C}"/>
              </a:ext>
            </a:extLst>
          </p:cNvPr>
          <p:cNvSpPr txBox="1"/>
          <p:nvPr/>
        </p:nvSpPr>
        <p:spPr>
          <a:xfrm>
            <a:off x="828901" y="2160588"/>
            <a:ext cx="88998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spc="-300">
                <a:cs typeface="Arial"/>
              </a:rPr>
              <a:t>실제 상품</a:t>
            </a:r>
            <a:r>
              <a:rPr lang="en-US" altLang="ko-KR" sz="1600" spc="-300">
                <a:cs typeface="Arial"/>
              </a:rPr>
              <a:t> </a:t>
            </a:r>
            <a:endParaRPr lang="ko-KR" altLang="ko-KR" sz="1600" spc="-300">
              <a:cs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9D2155-293E-01C1-B955-31317DB78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86"/>
          <a:stretch/>
        </p:blipFill>
        <p:spPr>
          <a:xfrm>
            <a:off x="828903" y="2599421"/>
            <a:ext cx="10534196" cy="219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C2E08-725D-9C93-1076-819F90A69B3E}"/>
              </a:ext>
            </a:extLst>
          </p:cNvPr>
          <p:cNvSpPr txBox="1"/>
          <p:nvPr/>
        </p:nvSpPr>
        <p:spPr>
          <a:xfrm>
            <a:off x="10128083" y="838781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2022년08월22일~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14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6455613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ea typeface="+mn-lt"/>
                  <a:cs typeface="+mn-lt"/>
                </a:rPr>
                <a:t>데이터 오류 파악과  데이터 수집을 위한 문제 해결과 개선  방안 제시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184731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endParaRPr lang="en-US" altLang="ko-KR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Arial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98752C1-7049-52E1-BE2F-2593C98AA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2722595"/>
            <a:ext cx="11431979" cy="2345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47A8B8-8445-B533-D287-7CAF847FCE0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chemeClr val="bg1">
                    <a:lumMod val="85000"/>
                  </a:schemeClr>
                </a:solidFill>
                <a:cs typeface="Arial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48329-63FE-BA0F-42CE-B731F7AE01CB}"/>
              </a:ext>
            </a:extLst>
          </p:cNvPr>
          <p:cNvSpPr txBox="1"/>
          <p:nvPr/>
        </p:nvSpPr>
        <p:spPr>
          <a:xfrm>
            <a:off x="1052946" y="1450050"/>
            <a:ext cx="18473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1600" spc="-300"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C28CD8-1C2E-284B-9768-6FD1E8464605}"/>
              </a:ext>
            </a:extLst>
          </p:cNvPr>
          <p:cNvSpPr txBox="1"/>
          <p:nvPr/>
        </p:nvSpPr>
        <p:spPr>
          <a:xfrm>
            <a:off x="375613" y="2384041"/>
            <a:ext cx="248727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spc="-150">
                <a:cs typeface="Arial"/>
              </a:rPr>
              <a:t>Send a  smile  </a:t>
            </a:r>
            <a:r>
              <a:rPr lang="en-US" altLang="ko-KR" sz="1600" spc="-150" err="1">
                <a:cs typeface="Arial"/>
              </a:rPr>
              <a:t>프로모션</a:t>
            </a:r>
            <a:r>
              <a:rPr lang="en-US" altLang="ko-KR" sz="1600" spc="-150">
                <a:cs typeface="Arial"/>
              </a:rPr>
              <a:t>  </a:t>
            </a:r>
            <a:r>
              <a:rPr lang="en-US" altLang="ko-KR" sz="1600" spc="-150" err="1">
                <a:cs typeface="Arial"/>
              </a:rPr>
              <a:t>순위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40E13-6939-C2B9-ED19-361C17EAC74A}"/>
              </a:ext>
            </a:extLst>
          </p:cNvPr>
          <p:cNvSpPr txBox="1"/>
          <p:nvPr/>
        </p:nvSpPr>
        <p:spPr>
          <a:xfrm>
            <a:off x="10098395" y="799197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2022년08월22일~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21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679912" y="1359444"/>
            <a:ext cx="1168400" cy="875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089612" y="1359444"/>
            <a:ext cx="9459520" cy="875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938933" y="1526001"/>
            <a:ext cx="64663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207172" y="1606260"/>
            <a:ext cx="83264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Not set</a:t>
            </a:r>
            <a:r>
              <a:rPr lang="ko-KR" spc="-150">
                <a:solidFill>
                  <a:schemeClr val="bg1"/>
                </a:solidFill>
                <a:latin typeface="Arial"/>
                <a:ea typeface="+mj-ea"/>
                <a:cs typeface="Arial"/>
              </a:rPr>
              <a:t>과 실제 상품 항목에 대한 통합 필요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679912" y="2460241"/>
            <a:ext cx="1168400" cy="875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089612" y="2471127"/>
            <a:ext cx="9459520" cy="8757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928785" y="2625162"/>
            <a:ext cx="65751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1957275" y="2724344"/>
            <a:ext cx="487024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번역된</a:t>
            </a:r>
            <a:r>
              <a:rPr lang="en-US" altLang="ko-KR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언어의</a:t>
            </a:r>
            <a:r>
              <a:rPr lang="en-US" altLang="ko-KR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동일</a:t>
            </a:r>
            <a:r>
              <a:rPr lang="en-US" altLang="ko-KR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 프로모션</a:t>
            </a:r>
            <a:r>
              <a:rPr lang="ko-KR" altLang="en-US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에</a:t>
            </a:r>
            <a:r>
              <a:rPr lang="en-US" altLang="ko-KR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대한</a:t>
            </a:r>
            <a:r>
              <a:rPr lang="en-US" altLang="ko-KR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  </a:t>
            </a:r>
            <a:r>
              <a:rPr lang="ko-KR" altLang="en-US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통합</a:t>
            </a:r>
            <a:r>
              <a:rPr lang="en-US" altLang="ko-KR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 </a:t>
            </a:r>
            <a:r>
              <a:rPr lang="ko-KR" altLang="en-US" spc="-150">
                <a:solidFill>
                  <a:schemeClr val="bg1"/>
                </a:solidFill>
                <a:latin typeface="Arial"/>
                <a:ea typeface="+mn-lt"/>
                <a:cs typeface="Arial"/>
              </a:rPr>
              <a:t>필요</a:t>
            </a:r>
            <a:endParaRPr lang="ko-KR" spc="-15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6455613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spc="-300">
                  <a:cs typeface="Arial"/>
                </a:rPr>
                <a:t>데이터 오류 파악과  데이터 수집을 위한 문제 해결과 개선 </a:t>
              </a:r>
              <a:r>
                <a:rPr lang="ko-KR" sz="2000" spc="-300">
                  <a:cs typeface="Arial"/>
                </a:rPr>
                <a:t> 방안 </a:t>
              </a:r>
              <a:r>
                <a:rPr lang="ko-KR" altLang="en-US" sz="2000" spc="-300">
                  <a:cs typeface="Arial"/>
                </a:rPr>
                <a:t>제시</a:t>
              </a:r>
              <a:endParaRPr lang="ko-KR" sz="2000" spc="-300"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Arial"/>
                </a:rPr>
                <a:t>3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74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bg1"/>
                </a:solidFill>
              </a:rPr>
              <a:t>THANK</a:t>
            </a:r>
            <a:r>
              <a:rPr lang="ko-KR" altLang="en-US" sz="4400">
                <a:solidFill>
                  <a:schemeClr val="bg1"/>
                </a:solidFill>
              </a:rPr>
              <a:t> </a:t>
            </a:r>
            <a:r>
              <a:rPr lang="en-US" altLang="ko-KR" sz="4400">
                <a:solidFill>
                  <a:schemeClr val="bg1"/>
                </a:solidFill>
              </a:rPr>
              <a:t>YOU</a:t>
            </a:r>
            <a:endParaRPr lang="ko-KR" alt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A838D8-AC7A-1595-BB38-DD7EDDEB0A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74306D-B919-7935-BADB-F35BE0A3492E}"/>
              </a:ext>
            </a:extLst>
          </p:cNvPr>
          <p:cNvGrpSpPr/>
          <p:nvPr/>
        </p:nvGrpSpPr>
        <p:grpSpPr>
          <a:xfrm>
            <a:off x="2060270" y="2372447"/>
            <a:ext cx="8401659" cy="1515008"/>
            <a:chOff x="972468" y="423632"/>
            <a:chExt cx="8401659" cy="15150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8F3E86-3665-6C37-C5A8-1D83A8B375B6}"/>
                </a:ext>
              </a:extLst>
            </p:cNvPr>
            <p:cNvSpPr txBox="1"/>
            <p:nvPr/>
          </p:nvSpPr>
          <p:spPr>
            <a:xfrm>
              <a:off x="4975530" y="423632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1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5B801B-7BD5-9F04-F5E0-AACEBE433EE9}"/>
                </a:ext>
              </a:extLst>
            </p:cNvPr>
            <p:cNvSpPr txBox="1"/>
            <p:nvPr/>
          </p:nvSpPr>
          <p:spPr>
            <a:xfrm>
              <a:off x="972468" y="1230754"/>
              <a:ext cx="8401659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4000" b="1" spc="-300">
                  <a:solidFill>
                    <a:schemeClr val="bg1"/>
                  </a:solidFill>
                  <a:cs typeface="Arial"/>
                </a:rPr>
                <a:t>매출 증대를 위해 사이트의 판매율 파악 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04B748B-39FE-264A-2425-3F63FA231FE4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5D7BF56-3943-47A6-F215-5A51426235F9}"/>
              </a:ext>
            </a:extLst>
          </p:cNvPr>
          <p:cNvCxnSpPr>
            <a:cxnSpLocks/>
          </p:cNvCxnSpPr>
          <p:nvPr/>
        </p:nvCxnSpPr>
        <p:spPr>
          <a:xfrm>
            <a:off x="255769" y="6657283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71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386516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ko-KR" sz="2000" spc="-300">
                  <a:solidFill>
                    <a:srgbClr val="000000"/>
                  </a:solidFill>
                </a:rPr>
                <a:t>매출 증대를 위해 사이트의 판매율 파악 </a:t>
              </a:r>
              <a:endParaRPr lang="ko-KR" altLang="ko-KR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952E060-B400-9D6B-E29E-03871213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9" y="1074418"/>
            <a:ext cx="12196416" cy="3984450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00C9D5F-623D-E4AF-E2AD-0933EC56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53" y="2556978"/>
            <a:ext cx="4329953" cy="4334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113E9-1F8E-0CD3-8D41-03C65EFC42B1}"/>
              </a:ext>
            </a:extLst>
          </p:cNvPr>
          <p:cNvSpPr txBox="1"/>
          <p:nvPr/>
        </p:nvSpPr>
        <p:spPr>
          <a:xfrm>
            <a:off x="10039018" y="799197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18473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endParaRPr lang="ko-KR" altLang="en-US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EF865789-7B99-8E17-DA35-71D98FE31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 b="6378"/>
          <a:stretch/>
        </p:blipFill>
        <p:spPr>
          <a:xfrm>
            <a:off x="0" y="1078076"/>
            <a:ext cx="12196406" cy="3907098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6A785C0-0BCD-C219-C603-77EB4E45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6" y="2946642"/>
            <a:ext cx="5755340" cy="3914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A161E-FE2C-3C3F-5DD8-8A8D6F66994E}"/>
              </a:ext>
            </a:extLst>
          </p:cNvPr>
          <p:cNvSpPr txBox="1"/>
          <p:nvPr/>
        </p:nvSpPr>
        <p:spPr>
          <a:xfrm>
            <a:off x="667327" y="332899"/>
            <a:ext cx="386516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ko-KR" sz="2000" spc="-300">
                <a:solidFill>
                  <a:srgbClr val="000000"/>
                </a:solidFill>
              </a:rPr>
              <a:t>매출 증대를 위해 사이트의 판매율 파악 </a:t>
            </a:r>
            <a:endParaRPr lang="ko-KR" altLang="ko-KR" sz="2000" spc="-300">
              <a:solidFill>
                <a:srgbClr val="000000"/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247D3-31B4-8D59-2856-A260004BE110}"/>
              </a:ext>
            </a:extLst>
          </p:cNvPr>
          <p:cNvSpPr txBox="1"/>
          <p:nvPr/>
        </p:nvSpPr>
        <p:spPr>
          <a:xfrm>
            <a:off x="10088499" y="799197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76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18473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endParaRPr lang="ko-KR" altLang="en-US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2">
            <a:extLst>
              <a:ext uri="{FF2B5EF4-FFF2-40B4-BE49-F238E27FC236}">
                <a16:creationId xmlns:a16="http://schemas.microsoft.com/office/drawing/2014/main" id="{BE1D1F82-BE28-E069-5618-E279E3A42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5" y="1684101"/>
            <a:ext cx="8399928" cy="3489798"/>
          </a:xfrm>
          <a:prstGeom prst="rect">
            <a:avLst/>
          </a:prstGeom>
        </p:spPr>
      </p:pic>
      <p:pic>
        <p:nvPicPr>
          <p:cNvPr id="6" name="그림 3">
            <a:extLst>
              <a:ext uri="{FF2B5EF4-FFF2-40B4-BE49-F238E27FC236}">
                <a16:creationId xmlns:a16="http://schemas.microsoft.com/office/drawing/2014/main" id="{8F0486C0-8A83-D330-40A6-9E69432D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999" y="1508753"/>
            <a:ext cx="3334870" cy="3840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5B6BD8-C013-5F61-796F-36607961AF4D}"/>
              </a:ext>
            </a:extLst>
          </p:cNvPr>
          <p:cNvSpPr txBox="1"/>
          <p:nvPr/>
        </p:nvSpPr>
        <p:spPr>
          <a:xfrm>
            <a:off x="667327" y="332899"/>
            <a:ext cx="386516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ko-KR" sz="2000" spc="-300">
                <a:solidFill>
                  <a:srgbClr val="000000"/>
                </a:solidFill>
              </a:rPr>
              <a:t>매출 증대를 위해 사이트의 판매율 파악 </a:t>
            </a:r>
            <a:endParaRPr lang="ko-KR" altLang="ko-KR" sz="2000" spc="-30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080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18473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endParaRPr lang="ko-KR" altLang="en-US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B698E93-2F8A-4885-36C1-F56FD3DB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564"/>
            <a:ext cx="12192000" cy="2515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39712-3C5B-8110-B0AB-FB62BD50DB52}"/>
              </a:ext>
            </a:extLst>
          </p:cNvPr>
          <p:cNvSpPr txBox="1"/>
          <p:nvPr/>
        </p:nvSpPr>
        <p:spPr>
          <a:xfrm>
            <a:off x="0" y="1119481"/>
            <a:ext cx="31853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성별 별 최다 구매 항목 5가지</a:t>
            </a:r>
          </a:p>
        </p:txBody>
      </p:sp>
      <p:pic>
        <p:nvPicPr>
          <p:cNvPr id="9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2AB87F9-F2A3-D50A-448F-E8E16344D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" y="4094226"/>
            <a:ext cx="12188236" cy="2535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79603-522D-70AB-CE6A-CAAAC87FC777}"/>
              </a:ext>
            </a:extLst>
          </p:cNvPr>
          <p:cNvSpPr txBox="1"/>
          <p:nvPr/>
        </p:nvSpPr>
        <p:spPr>
          <a:xfrm>
            <a:off x="37629" y="1928518"/>
            <a:ext cx="795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남성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99A7D-9757-3BEE-8C7C-D9271514F211}"/>
              </a:ext>
            </a:extLst>
          </p:cNvPr>
          <p:cNvSpPr txBox="1"/>
          <p:nvPr/>
        </p:nvSpPr>
        <p:spPr>
          <a:xfrm>
            <a:off x="-1" y="4600222"/>
            <a:ext cx="795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0913E-8B99-9CFE-1F15-7FD3DBFA43EC}"/>
              </a:ext>
            </a:extLst>
          </p:cNvPr>
          <p:cNvSpPr txBox="1"/>
          <p:nvPr/>
        </p:nvSpPr>
        <p:spPr>
          <a:xfrm>
            <a:off x="667327" y="332899"/>
            <a:ext cx="386516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ko-KR" sz="2000" spc="-300">
                <a:solidFill>
                  <a:srgbClr val="000000"/>
                </a:solidFill>
              </a:rPr>
              <a:t>매출 증대를 위해 사이트의 판매율 파악 </a:t>
            </a:r>
            <a:endParaRPr lang="ko-KR" altLang="ko-KR" sz="2000" spc="-300">
              <a:solidFill>
                <a:srgbClr val="000000"/>
              </a:solidFill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B9FBB-EDB7-1AB6-F803-700C30F7D8EB}"/>
              </a:ext>
            </a:extLst>
          </p:cNvPr>
          <p:cNvSpPr txBox="1"/>
          <p:nvPr/>
        </p:nvSpPr>
        <p:spPr>
          <a:xfrm>
            <a:off x="10137979" y="838782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18473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endParaRPr lang="ko-KR" altLang="en-US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DEF09B0-2184-D8F7-B9ED-24DFE55F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549" y="1314947"/>
            <a:ext cx="7766754" cy="4134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E7370D-3703-9D39-BD89-3CD5802F6211}"/>
              </a:ext>
            </a:extLst>
          </p:cNvPr>
          <p:cNvSpPr txBox="1"/>
          <p:nvPr/>
        </p:nvSpPr>
        <p:spPr>
          <a:xfrm>
            <a:off x="667327" y="332899"/>
            <a:ext cx="386516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ko-KR" sz="2000" spc="-300">
                <a:solidFill>
                  <a:srgbClr val="000000"/>
                </a:solidFill>
              </a:rPr>
              <a:t>매출 증대를 위해 사이트의 판매율 파악 </a:t>
            </a:r>
            <a:endParaRPr lang="ko-KR" altLang="ko-KR" sz="2000" spc="-300">
              <a:solidFill>
                <a:srgbClr val="000000"/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F8FAA-2B9B-0E4E-44B9-F465F7C7B3B4}"/>
              </a:ext>
            </a:extLst>
          </p:cNvPr>
          <p:cNvSpPr txBox="1"/>
          <p:nvPr/>
        </p:nvSpPr>
        <p:spPr>
          <a:xfrm>
            <a:off x="10078603" y="838781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0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7327" y="332899"/>
              <a:ext cx="386516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ko-KR" sz="2000" spc="-300">
                  <a:solidFill>
                    <a:srgbClr val="000000"/>
                  </a:solidFill>
                </a:rPr>
                <a:t>매출 증대를 위해 사이트의 판매율 파악 </a:t>
              </a:r>
              <a:endParaRPr lang="ko-KR" altLang="ko-KR" sz="2000" spc="-3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  <a:cs typeface="Arial"/>
                </a:rPr>
                <a:t>1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AD744E-EC73-D8A1-D7D7-1213D67F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0" y="1479490"/>
            <a:ext cx="9063317" cy="976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7E1BA-F76F-DB66-7D39-1CD8333D0770}"/>
              </a:ext>
            </a:extLst>
          </p:cNvPr>
          <p:cNvSpPr txBox="1"/>
          <p:nvPr/>
        </p:nvSpPr>
        <p:spPr>
          <a:xfrm>
            <a:off x="591670" y="2996822"/>
            <a:ext cx="75393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조회된 상품 수에 반해 구매한 상품수가 10%</a:t>
            </a:r>
            <a:r>
              <a:rPr lang="ko-KR" altLang="en-US" dirty="0">
                <a:cs typeface="Arial"/>
              </a:rPr>
              <a:t>정도</a:t>
            </a:r>
            <a:endParaRPr lang="ko-KR" altLang="en-US">
              <a:cs typeface="Arial"/>
            </a:endParaRPr>
          </a:p>
          <a:p>
            <a:endParaRPr lang="ko-KR" altLang="en-US">
              <a:cs typeface="Arial"/>
            </a:endParaRPr>
          </a:p>
          <a:p>
            <a:r>
              <a:rPr lang="ko-KR" altLang="en-US" err="1">
                <a:cs typeface="Arial"/>
              </a:rPr>
              <a:t>Why</a:t>
            </a:r>
            <a:r>
              <a:rPr lang="ko-KR" altLang="en-US">
                <a:cs typeface="Arial"/>
              </a:rPr>
              <a:t>?</a:t>
            </a:r>
          </a:p>
          <a:p>
            <a:endParaRPr lang="ko-KR" altLang="en-US">
              <a:cs typeface="Arial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F877D05B-ED0E-ED6E-3F3E-FFDF6327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185334"/>
            <a:ext cx="4921623" cy="2333190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6E61953-F708-8595-DDF8-097BFCA8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989" y="3728785"/>
            <a:ext cx="2743200" cy="3022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A331F-8AF4-0D9F-1C98-C2EB51747C9A}"/>
              </a:ext>
            </a:extLst>
          </p:cNvPr>
          <p:cNvSpPr txBox="1"/>
          <p:nvPr/>
        </p:nvSpPr>
        <p:spPr>
          <a:xfrm>
            <a:off x="10078603" y="858574"/>
            <a:ext cx="2179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spc="-150">
                <a:cs typeface="Arial"/>
              </a:rPr>
              <a:t>2022년12월01일~ 2023년06월11일</a:t>
            </a:r>
            <a:endParaRPr lang="ko-KR" sz="1200" spc="-1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5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70FDB4D9B388C4797B5021AFC298187" ma:contentTypeVersion="3" ma:contentTypeDescription="새 문서를 만듭니다." ma:contentTypeScope="" ma:versionID="b2d7ca2f351588234aafc729b6bf3ba5">
  <xsd:schema xmlns:xsd="http://www.w3.org/2001/XMLSchema" xmlns:xs="http://www.w3.org/2001/XMLSchema" xmlns:p="http://schemas.microsoft.com/office/2006/metadata/properties" xmlns:ns3="063ca9f5-2f52-4caa-aea6-7c313884e340" targetNamespace="http://schemas.microsoft.com/office/2006/metadata/properties" ma:root="true" ma:fieldsID="ad6d9049cddc07aac89b21d9af163f1a" ns3:_="">
    <xsd:import namespace="063ca9f5-2f52-4caa-aea6-7c313884e3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3ca9f5-2f52-4caa-aea6-7c313884e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3ca9f5-2f52-4caa-aea6-7c313884e340" xsi:nil="true"/>
  </documentManagement>
</p:properties>
</file>

<file path=customXml/itemProps1.xml><?xml version="1.0" encoding="utf-8"?>
<ds:datastoreItem xmlns:ds="http://schemas.openxmlformats.org/officeDocument/2006/customXml" ds:itemID="{D247FD0B-E631-44EF-9E33-873097DC67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778308-2C2F-4EC9-AA32-9F9B56C80091}">
  <ds:schemaRefs>
    <ds:schemaRef ds:uri="063ca9f5-2f52-4caa-aea6-7c313884e3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FDEACF3-3075-4BCA-A98E-4BC6CEDE53EC}">
  <ds:schemaRefs>
    <ds:schemaRef ds:uri="063ca9f5-2f52-4caa-aea6-7c313884e340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와이드스크린</PresentationFormat>
  <Paragraphs>128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송주호</cp:lastModifiedBy>
  <cp:revision>1</cp:revision>
  <dcterms:created xsi:type="dcterms:W3CDTF">2021-02-14T00:18:03Z</dcterms:created>
  <dcterms:modified xsi:type="dcterms:W3CDTF">2023-06-15T02:12:47Z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0x010100E70FDB4D9B388C4797B5021AFC298187</vt:lpwstr>
  </property>
</Properties>
</file>